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64" r:id="rId3"/>
    <p:sldId id="262" r:id="rId4"/>
    <p:sldId id="270" r:id="rId5"/>
    <p:sldId id="259" r:id="rId6"/>
    <p:sldId id="260" r:id="rId7"/>
    <p:sldId id="268" r:id="rId8"/>
    <p:sldId id="257" r:id="rId9"/>
    <p:sldId id="267" r:id="rId10"/>
    <p:sldId id="265" r:id="rId11"/>
    <p:sldId id="266" r:id="rId12"/>
    <p:sldId id="26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74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E63E7-665F-4A45-B950-FF5AF9D1531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662A8-A35E-4528-82E0-21F11637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8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Science, Vol. 341; August 2, 2013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6E75-D12B-40C1-8E5A-255144119D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main</a:t>
            </a:r>
            <a:r>
              <a:rPr lang="en-US" baseline="0" smtClean="0"/>
              <a:t> applications of high-throughput sequencing</a:t>
            </a:r>
          </a:p>
          <a:p>
            <a:r>
              <a:rPr lang="en-US" baseline="0" smtClean="0"/>
              <a:t>GWAS: Genome Wise Association Study</a:t>
            </a:r>
          </a:p>
          <a:p>
            <a:r>
              <a:rPr lang="en-US" baseline="0" smtClean="0"/>
              <a:t>Metagenome: the combined genomes of a population or sample (like a tumor or a tissue)</a:t>
            </a:r>
          </a:p>
          <a:p>
            <a:r>
              <a:rPr lang="en-US" baseline="0" smtClean="0"/>
              <a:t>Transcriptome: all transcripts (mRNA, rRNA, tRNA, ncRNA...) from a sample.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9332-F436-4C40-95F2-9554E2FFCA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2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8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1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8C59-E8CD-474F-ACC6-FE1004E1230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A9FD-C6AB-4FB9-87F9-713E7D4B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217" y="924911"/>
            <a:ext cx="6608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VISUALIZING COMPLEX BACTERIAL POPULATIONS</a:t>
            </a:r>
          </a:p>
          <a:p>
            <a:pPr algn="ctr"/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 IN ANIMAL MODELS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908" y="2444501"/>
            <a:ext cx="4932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Giovanni Widmer</a:t>
            </a:r>
          </a:p>
          <a:p>
            <a:pPr algn="ctr">
              <a:lnSpc>
                <a:spcPct val="150000"/>
              </a:lnSpc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Infectious Diseases &amp; Global Health</a:t>
            </a:r>
          </a:p>
          <a:p>
            <a:pPr algn="ctr">
              <a:lnSpc>
                <a:spcPct val="150000"/>
              </a:lnSpc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Cummings School of Veterinary Medicine at Tufts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67" y="4019247"/>
            <a:ext cx="2551066" cy="16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760" y="434638"/>
            <a:ext cx="765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VISUALIZATION: UNCONSTRAINED VS CONSTRAINED ORDINATION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848" y="1412793"/>
            <a:ext cx="4823626" cy="1118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22" y="1412793"/>
            <a:ext cx="3604239" cy="11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30" r="2652"/>
          <a:stretch/>
        </p:blipFill>
        <p:spPr>
          <a:xfrm>
            <a:off x="4410283" y="3089180"/>
            <a:ext cx="4512191" cy="32931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7379" y="341135"/>
            <a:ext cx="3789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ORDINATION AND METADATA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15" r="1870"/>
          <a:stretch/>
        </p:blipFill>
        <p:spPr>
          <a:xfrm>
            <a:off x="216995" y="3474656"/>
            <a:ext cx="4613558" cy="2782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36" y="3252400"/>
            <a:ext cx="2955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unconstrained PCoA of fecal microbiome</a:t>
            </a:r>
            <a:endParaRPr 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4843" y="2876065"/>
            <a:ext cx="3523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constrained: Canonical Correspondence Analysis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848" y="1412793"/>
            <a:ext cx="4823626" cy="1118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2" y="1412793"/>
            <a:ext cx="3604239" cy="1137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39487" y="6514910"/>
            <a:ext cx="2904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Mann, Byrnes and Widmer, unpublished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51" b="6248"/>
          <a:stretch/>
        </p:blipFill>
        <p:spPr>
          <a:xfrm>
            <a:off x="1383870" y="57324"/>
            <a:ext cx="6376259" cy="36227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14071" y="3260035"/>
            <a:ext cx="6394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81412" y="3254059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pre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80212" y="3274976"/>
            <a:ext cx="6394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44564" y="3254059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30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56542" y="3307847"/>
            <a:ext cx="522940" cy="2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99976" y="325405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3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179483" y="3263023"/>
            <a:ext cx="522940" cy="2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3391" y="3254059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10-12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799" y="3257048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days on diet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2470" y="1162295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latin typeface="Arial" pitchFamily="34" charset="0"/>
                <a:cs typeface="Arial" pitchFamily="34" charset="0"/>
              </a:rPr>
              <a:t>(Order Bacteriodales)</a:t>
            </a:r>
            <a:endParaRPr lang="en-US" sz="9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95459" y="1404342"/>
            <a:ext cx="13837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latin typeface="Arial" pitchFamily="34" charset="0"/>
                <a:cs typeface="Arial" pitchFamily="34" charset="0"/>
              </a:rPr>
              <a:t>(Phylum Bacteriodetes)</a:t>
            </a:r>
            <a:endParaRPr lang="en-US" sz="9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75"/>
          <a:stretch/>
        </p:blipFill>
        <p:spPr>
          <a:xfrm>
            <a:off x="1321163" y="3462372"/>
            <a:ext cx="4878241" cy="33136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889" y="3109764"/>
            <a:ext cx="2443684" cy="33607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903" y="517526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taxonomy</a:t>
            </a:r>
          </a:p>
          <a:p>
            <a:r>
              <a:rPr lang="en-US" sz="1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family)</a:t>
            </a:r>
            <a:endParaRPr lang="en-US" sz="1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318" y="3442915"/>
            <a:ext cx="1165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</a:t>
            </a:r>
          </a:p>
          <a:p>
            <a:r>
              <a:rPr lang="en-US" sz="1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(infered from 16S sequences)</a:t>
            </a:r>
            <a:endParaRPr lang="en-US" sz="1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2998" y="640853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 pitchFamily="34" charset="0"/>
                <a:cs typeface="Arial" pitchFamily="34" charset="0"/>
              </a:rPr>
              <a:t>pre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94351" y="641648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 pitchFamily="34" charset="0"/>
                <a:cs typeface="Arial" pitchFamily="34" charset="0"/>
              </a:rPr>
              <a:t>30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77546" y="96373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 pitchFamily="34" charset="0"/>
                <a:cs typeface="Arial" pitchFamily="34" charset="0"/>
              </a:rPr>
              <a:t>rat fecal microbiome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4781" y="6455531"/>
            <a:ext cx="2340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Mann and Widmer, unpublished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30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48" y="1265239"/>
            <a:ext cx="5347558" cy="3826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447675"/>
            <a:ext cx="2607778" cy="5962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724" y="447675"/>
            <a:ext cx="534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According to newer estimates, there are 0.9 x 10</a:t>
            </a:r>
            <a:r>
              <a:rPr lang="en-US" sz="1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bacteria in a gram of feces.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8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6" y="201268"/>
            <a:ext cx="6399710" cy="6291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914" y="270842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MICROBIOME PROTECTIVE </a:t>
            </a:r>
          </a:p>
          <a:p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3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7/73/Number_of_prokaryotic_genomes_and_sequencing_costs.svg/2000px-Number_of_prokaryotic_genomes_and_sequencing_cost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072" y="1079392"/>
            <a:ext cx="7567010" cy="50446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77150" y="634365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Wikipedia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085" y="447675"/>
            <a:ext cx="740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driving the science of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omics</a:t>
            </a:r>
            <a:r>
              <a:rPr lang="en-US" smtClean="0">
                <a:latin typeface="Arial" pitchFamily="34" charset="0"/>
                <a:cs typeface="Arial" pitchFamily="34" charset="0"/>
              </a:rPr>
              <a:t>: the rapidly falling cost of DNA sequencing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3055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843" y="134143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4000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7118" y="417036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$4000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2475" y="55514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$0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67376" y="4505325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$10,000,000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3706" y="5219700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$100,000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045" y="3787775"/>
            <a:ext cx="1066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$1,000,000,000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3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031" y="314851"/>
            <a:ext cx="4145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 technique - many applications</a:t>
            </a:r>
          </a:p>
        </p:txBody>
      </p:sp>
      <p:pic>
        <p:nvPicPr>
          <p:cNvPr id="10242" name="Picture 2" descr="http://t3.gstatic.com/images?q=tbn:ANd9GcSKGKy8lvzst0n7a3FGuR8qhQxnAG0Fg5Vevzl9yAnceIcopcCo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180" y="1052189"/>
            <a:ext cx="2400300" cy="19050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 bwMode="auto">
          <a:xfrm>
            <a:off x="7100133" y="3176048"/>
            <a:ext cx="381000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529156" y="3176048"/>
            <a:ext cx="381000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111864" y="3176048"/>
            <a:ext cx="381000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5446" y="39081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RNA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4968" y="390812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16S amplicon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77374" y="3908124"/>
            <a:ext cx="16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population DNA</a:t>
            </a:r>
            <a:endParaRPr lang="en-US"/>
          </a:p>
        </p:txBody>
      </p:sp>
      <p:sp>
        <p:nvSpPr>
          <p:cNvPr id="11" name="Down Arrow 10"/>
          <p:cNvSpPr/>
          <p:nvPr/>
        </p:nvSpPr>
        <p:spPr bwMode="auto">
          <a:xfrm>
            <a:off x="5111864" y="4535689"/>
            <a:ext cx="381000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169019" y="4535689"/>
            <a:ext cx="381000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3580296" y="4535689"/>
            <a:ext cx="381000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4231" y="5319934"/>
            <a:ext cx="18283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transcriptome</a:t>
            </a:r>
          </a:p>
          <a:p>
            <a:pPr algn="ctr"/>
            <a:r>
              <a:rPr lang="en-US" sz="1400" smtClean="0">
                <a:solidFill>
                  <a:srgbClr val="0070C0"/>
                </a:solidFill>
              </a:rPr>
              <a:t>(mRNA </a:t>
            </a:r>
          </a:p>
          <a:p>
            <a:pPr algn="ctr"/>
            <a:r>
              <a:rPr lang="en-US" sz="1400" smtClean="0">
                <a:solidFill>
                  <a:srgbClr val="0070C0"/>
                </a:solidFill>
              </a:rPr>
              <a:t>cells, tissue, organism)</a:t>
            </a:r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1237" y="5196823"/>
            <a:ext cx="1264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bacterial </a:t>
            </a:r>
          </a:p>
          <a:p>
            <a:pPr algn="ctr"/>
            <a:r>
              <a:rPr lang="en-US" smtClean="0"/>
              <a:t>population,</a:t>
            </a:r>
          </a:p>
          <a:p>
            <a:pPr algn="ctr"/>
            <a:r>
              <a:rPr lang="en-US" smtClean="0"/>
              <a:t>ecology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2729" y="5406344"/>
            <a:ext cx="1433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metagenome</a:t>
            </a:r>
          </a:p>
          <a:p>
            <a:pPr algn="ctr"/>
            <a:r>
              <a:rPr lang="en-US" sz="1400" smtClean="0">
                <a:solidFill>
                  <a:srgbClr val="0070C0"/>
                </a:solidFill>
              </a:rPr>
              <a:t>(many genomes)</a:t>
            </a:r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713271" y="3176048"/>
            <a:ext cx="381000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6262" y="3769625"/>
            <a:ext cx="151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genome </a:t>
            </a:r>
          </a:p>
          <a:p>
            <a:pPr algn="ctr"/>
            <a:r>
              <a:rPr lang="en-US" smtClean="0"/>
              <a:t>re-sequencing</a:t>
            </a:r>
            <a:endParaRPr lang="en-US"/>
          </a:p>
        </p:txBody>
      </p:sp>
      <p:sp>
        <p:nvSpPr>
          <p:cNvPr id="19" name="Down Arrow 18"/>
          <p:cNvSpPr/>
          <p:nvPr/>
        </p:nvSpPr>
        <p:spPr bwMode="auto">
          <a:xfrm>
            <a:off x="1673438" y="4535689"/>
            <a:ext cx="381000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2748" y="5242129"/>
            <a:ext cx="1394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GWAS,</a:t>
            </a:r>
          </a:p>
          <a:p>
            <a:pPr algn="ctr"/>
            <a:r>
              <a:rPr lang="en-US" smtClean="0"/>
              <a:t>personalized</a:t>
            </a:r>
          </a:p>
          <a:p>
            <a:pPr algn="ctr"/>
            <a:r>
              <a:rPr lang="en-US" smtClean="0"/>
              <a:t>medicine,</a:t>
            </a:r>
          </a:p>
          <a:p>
            <a:pPr algn="ctr"/>
            <a:r>
              <a:rPr lang="en-US" smtClean="0"/>
              <a:t>conservation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00133" y="1727690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 pitchFamily="34" charset="0"/>
                <a:cs typeface="Arial" pitchFamily="34" charset="0"/>
              </a:rPr>
              <a:t>a bacterial microbiome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61" y="852567"/>
            <a:ext cx="1864695" cy="21046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3239" y="1740691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 pitchFamily="34" charset="0"/>
                <a:cs typeface="Arial" pitchFamily="34" charset="0"/>
              </a:rPr>
              <a:t>an individual</a:t>
            </a:r>
          </a:p>
        </p:txBody>
      </p:sp>
    </p:spTree>
    <p:extLst>
      <p:ext uri="{BB962C8B-B14F-4D97-AF65-F5344CB8AC3E}">
        <p14:creationId xmlns:p14="http://schemas.microsoft.com/office/powerpoint/2010/main" val="19775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38487"/>
            <a:ext cx="4888739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381000"/>
            <a:ext cx="1512887" cy="19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"/>
          <p:cNvGrpSpPr/>
          <p:nvPr/>
        </p:nvGrpSpPr>
        <p:grpSpPr>
          <a:xfrm>
            <a:off x="5562600" y="1905000"/>
            <a:ext cx="3276600" cy="3952673"/>
            <a:chOff x="1044474" y="846306"/>
            <a:chExt cx="3741535" cy="433854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50000"/>
            <a:stretch>
              <a:fillRect/>
            </a:stretch>
          </p:blipFill>
          <p:spPr bwMode="auto">
            <a:xfrm>
              <a:off x="1044474" y="904267"/>
              <a:ext cx="3294062" cy="4076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210128" y="3929979"/>
              <a:ext cx="1575881" cy="1254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22962" y="846306"/>
              <a:ext cx="428017" cy="476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1632" y="694660"/>
            <a:ext cx="32032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16S amplicon sequencing</a:t>
            </a:r>
            <a:r>
              <a:rPr lang="en-US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400" smtClean="0">
                <a:latin typeface="Arial" pitchFamily="34" charset="0"/>
                <a:cs typeface="Arial" pitchFamily="34" charset="0"/>
              </a:rPr>
              <a:t>analysis of complex bacterial populations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9116" y="4869712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16S rRNA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406" y="3138487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16S rRNA gene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2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364" b="35932"/>
          <a:stretch/>
        </p:blipFill>
        <p:spPr>
          <a:xfrm>
            <a:off x="0" y="513466"/>
            <a:ext cx="9134374" cy="2552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788" b="35565"/>
          <a:stretch/>
        </p:blipFill>
        <p:spPr>
          <a:xfrm>
            <a:off x="0" y="3206629"/>
            <a:ext cx="9119937" cy="2715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35" y="2617263"/>
            <a:ext cx="6286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566" y="6064948"/>
            <a:ext cx="11753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aligned </a:t>
            </a:r>
          </a:p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97313" y="6217376"/>
            <a:ext cx="345233" cy="279919"/>
          </a:xfrm>
          <a:prstGeom prst="rightArrow">
            <a:avLst/>
          </a:prstGeom>
          <a:solidFill>
            <a:srgbClr val="00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949053" y="6217376"/>
            <a:ext cx="345233" cy="279919"/>
          </a:xfrm>
          <a:prstGeom prst="rightArrow">
            <a:avLst/>
          </a:prstGeom>
          <a:solidFill>
            <a:srgbClr val="00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27119" y="6064948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5045" y="6188058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785" y="6188058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192" y="9364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pipeline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838037" y="6217376"/>
            <a:ext cx="345233" cy="279919"/>
          </a:xfrm>
          <a:prstGeom prst="rightArrow">
            <a:avLst/>
          </a:prstGeom>
          <a:solidFill>
            <a:srgbClr val="00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05768" y="6188058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759387" y="6217376"/>
            <a:ext cx="345233" cy="279919"/>
          </a:xfrm>
          <a:prstGeom prst="rightArrow">
            <a:avLst/>
          </a:prstGeom>
          <a:solidFill>
            <a:srgbClr val="00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2351" y="6274437"/>
            <a:ext cx="524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Lozupone C, Knight R. UniFrac: a new phylogenetic method for comparing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microbial communities. Appl Environ Microbiol. 2005 Dec;71(12):8228-35.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928" y="5909828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1</a:t>
            </a:r>
          </a:p>
          <a:p>
            <a:r>
              <a:rPr lang="en-US" sz="160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2</a:t>
            </a:r>
            <a:endParaRPr lang="en-US" sz="160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1915" y="3100962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sample 3</a:t>
            </a:r>
          </a:p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D = 0.5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15" y="3677776"/>
            <a:ext cx="2371725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3701918"/>
            <a:ext cx="2362200" cy="2333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829" y="3641066"/>
            <a:ext cx="2371725" cy="232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4274" y="3100962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sample 2</a:t>
            </a:r>
          </a:p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D = 0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328" y="3100962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sample 1</a:t>
            </a:r>
          </a:p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D = 1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6001" y="210465"/>
            <a:ext cx="3502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OF DISTANCE</a:t>
            </a:r>
            <a:endParaRPr lang="en-US" b="1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763" y="561039"/>
            <a:ext cx="3434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sequences: D=k/N</a:t>
            </a:r>
            <a:endParaRPr lang="en-US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522" y="2760434"/>
            <a:ext cx="383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samples: UniFrac distance</a:t>
            </a:r>
            <a:endParaRPr lang="en-US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87"/>
          <a:stretch/>
        </p:blipFill>
        <p:spPr>
          <a:xfrm>
            <a:off x="317115" y="824075"/>
            <a:ext cx="8407007" cy="14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18" y="818089"/>
            <a:ext cx="6908363" cy="54250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6001" y="210465"/>
            <a:ext cx="3502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MATRIX</a:t>
            </a:r>
            <a:endParaRPr lang="en-US" b="1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752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1CA2FE0F-7E87-42B4-9A34-C2F18BF29448}" vid="{25A1E7BC-877D-4814-B408-6D3DB50DBF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520</TotalTime>
  <Words>314</Words>
  <Application>Microsoft Office PowerPoint</Application>
  <PresentationFormat>On-screen Show (4:3)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Tufts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Widmer, Giovanni F.</dc:creator>
  <cp:lastModifiedBy>Widmer, Giovanni F.</cp:lastModifiedBy>
  <cp:revision>60</cp:revision>
  <dcterms:created xsi:type="dcterms:W3CDTF">2017-05-21T17:17:37Z</dcterms:created>
  <dcterms:modified xsi:type="dcterms:W3CDTF">2017-05-24T21:39:08Z</dcterms:modified>
</cp:coreProperties>
</file>